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mp4" ContentType="video/unknown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274" r:id="rId5"/>
    <p:sldId id="388" r:id="rId6"/>
    <p:sldId id="300" r:id="rId7"/>
    <p:sldId id="399" r:id="rId8"/>
    <p:sldId id="397" r:id="rId9"/>
    <p:sldId id="408" r:id="rId10"/>
    <p:sldId id="401" r:id="rId11"/>
    <p:sldId id="396" r:id="rId12"/>
    <p:sldId id="405" r:id="rId13"/>
    <p:sldId id="400" r:id="rId14"/>
    <p:sldId id="406" r:id="rId15"/>
    <p:sldId id="387" r:id="rId16"/>
    <p:sldId id="411" r:id="rId17"/>
    <p:sldId id="413" r:id="rId18"/>
    <p:sldId id="412" r:id="rId19"/>
    <p:sldId id="365" r:id="rId20"/>
    <p:sldId id="360" r:id="rId21"/>
    <p:sldId id="361" r:id="rId22"/>
    <p:sldId id="355" r:id="rId23"/>
    <p:sldId id="356" r:id="rId24"/>
    <p:sldId id="357" r:id="rId25"/>
    <p:sldId id="358" r:id="rId26"/>
    <p:sldId id="414" r:id="rId27"/>
    <p:sldId id="415" r:id="rId28"/>
    <p:sldId id="416" r:id="rId29"/>
    <p:sldId id="336" r:id="rId30"/>
    <p:sldId id="329" r:id="rId31"/>
    <p:sldId id="324" r:id="rId32"/>
    <p:sldId id="332" r:id="rId33"/>
    <p:sldId id="338" r:id="rId34"/>
    <p:sldId id="340" r:id="rId35"/>
    <p:sldId id="375" r:id="rId36"/>
    <p:sldId id="374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A67"/>
    <a:srgbClr val="EC0ACC"/>
    <a:srgbClr val="413F41"/>
    <a:srgbClr val="D929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05" autoAdjust="0"/>
    <p:restoredTop sz="99213" autoAdjust="0"/>
  </p:normalViewPr>
  <p:slideViewPr>
    <p:cSldViewPr snapToGrid="0" snapToObjects="1">
      <p:cViewPr varScale="1">
        <p:scale>
          <a:sx n="187" d="100"/>
          <a:sy n="187" d="100"/>
        </p:scale>
        <p:origin x="-96" y="-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EB14FD-2CEF-2440-91A8-D42CEC6D2C78}" type="datetimeFigureOut">
              <a:rPr lang="en-US" smtClean="0"/>
              <a:t>16-10-25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0721F0-BC98-A84F-8898-C24F10AD56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603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A74351-AEB3-7241-962C-BC371EC0B0D6}" type="datetimeFigureOut">
              <a:rPr lang="en-US" smtClean="0"/>
              <a:t>16-10-25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5CF99-7C3E-AA40-A0D1-3450114C14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3678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264150" y="2564430"/>
            <a:ext cx="3328988" cy="3698258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600"/>
              </a:spcBef>
              <a:buFont typeface="Arial"/>
              <a:buNone/>
              <a:defRPr sz="1600">
                <a:latin typeface="Arial"/>
                <a:cs typeface="Arial"/>
              </a:defRPr>
            </a:lvl1pPr>
          </a:lstStyle>
          <a:p>
            <a:pPr marL="0" indent="0">
              <a:spcBef>
                <a:spcPts val="600"/>
              </a:spcBef>
              <a:buNone/>
            </a:pPr>
            <a:r>
              <a:rPr lang="en-US" sz="1600" dirty="0">
                <a:solidFill>
                  <a:srgbClr val="413F41"/>
                </a:solidFill>
                <a:latin typeface="Arial"/>
                <a:cs typeface="Arial"/>
              </a:rPr>
              <a:t>Committee Name</a:t>
            </a:r>
            <a:br>
              <a:rPr lang="en-US" sz="1600" dirty="0">
                <a:solidFill>
                  <a:srgbClr val="413F41"/>
                </a:solidFill>
                <a:latin typeface="Arial"/>
                <a:cs typeface="Arial"/>
              </a:rPr>
            </a:br>
            <a:r>
              <a:rPr lang="en-US" sz="2400" dirty="0">
                <a:solidFill>
                  <a:srgbClr val="DA291C"/>
                </a:solidFill>
                <a:latin typeface="Arial"/>
                <a:cs typeface="Arial"/>
              </a:rPr>
              <a:t>Cover page</a:t>
            </a:r>
          </a:p>
          <a:p>
            <a:pPr marL="0" indent="0">
              <a:spcBef>
                <a:spcPts val="600"/>
              </a:spcBef>
              <a:buFont typeface="Arial"/>
              <a:buNone/>
            </a:pPr>
            <a:endParaRPr lang="en-US" sz="1600" dirty="0">
              <a:latin typeface="Arial"/>
              <a:cs typeface="Arial"/>
            </a:endParaRPr>
          </a:p>
          <a:p>
            <a:pPr marL="0" indent="0">
              <a:spcBef>
                <a:spcPts val="600"/>
              </a:spcBef>
              <a:buFont typeface="Arial"/>
              <a:buNone/>
            </a:pPr>
            <a:r>
              <a:rPr lang="en-US" sz="1600" dirty="0">
                <a:latin typeface="Arial"/>
                <a:cs typeface="Arial"/>
              </a:rPr>
              <a:t>Presenter Name(s)</a:t>
            </a:r>
          </a:p>
          <a:p>
            <a:pPr marL="0" indent="0">
              <a:spcBef>
                <a:spcPts val="600"/>
              </a:spcBef>
              <a:buFont typeface="Arial"/>
              <a:buNone/>
            </a:pPr>
            <a:r>
              <a:rPr lang="en-US" sz="1600" dirty="0">
                <a:latin typeface="Arial"/>
                <a:cs typeface="Arial"/>
              </a:rPr>
              <a:t>Month </a:t>
            </a:r>
            <a:r>
              <a:rPr lang="en-US" sz="1600" dirty="0" err="1">
                <a:latin typeface="Arial"/>
                <a:cs typeface="Arial"/>
              </a:rPr>
              <a:t>DDth</a:t>
            </a:r>
            <a:r>
              <a:rPr lang="en-US" sz="1600" dirty="0">
                <a:latin typeface="Arial"/>
                <a:cs typeface="Arial"/>
              </a:rPr>
              <a:t>, YY</a:t>
            </a:r>
          </a:p>
          <a:p>
            <a:pPr lvl="0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/>
          <a:srcRect l="8585"/>
          <a:stretch/>
        </p:blipFill>
        <p:spPr>
          <a:xfrm>
            <a:off x="0" y="1753650"/>
            <a:ext cx="4970610" cy="334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40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no Mesmo Canto Lateral 7"/>
          <p:cNvSpPr/>
          <p:nvPr userDrawn="1"/>
        </p:nvSpPr>
        <p:spPr>
          <a:xfrm rot="10800000">
            <a:off x="502543" y="-1"/>
            <a:ext cx="653695" cy="127003"/>
          </a:xfrm>
          <a:prstGeom prst="round2SameRect">
            <a:avLst>
              <a:gd name="adj1" fmla="val 33214"/>
              <a:gd name="adj2" fmla="val 0"/>
            </a:avLst>
          </a:prstGeom>
          <a:solidFill>
            <a:srgbClr val="D92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02542" y="838970"/>
            <a:ext cx="8641458" cy="0"/>
          </a:xfrm>
          <a:prstGeom prst="line">
            <a:avLst/>
          </a:prstGeom>
          <a:ln>
            <a:solidFill>
              <a:srgbClr val="D9291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16501" y="291701"/>
            <a:ext cx="8640762" cy="54726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>
                <a:solidFill>
                  <a:srgbClr val="D9291B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15670" y="1504137"/>
            <a:ext cx="6908161" cy="4648027"/>
          </a:xfrm>
          <a:prstGeom prst="rect">
            <a:avLst/>
          </a:prstGeom>
        </p:spPr>
        <p:txBody>
          <a:bodyPr vert="horz"/>
          <a:lstStyle>
            <a:lvl1pPr marL="342900" indent="-342900">
              <a:lnSpc>
                <a:spcPts val="4520"/>
              </a:lnSpc>
              <a:buClr>
                <a:srgbClr val="D9291B"/>
              </a:buClr>
              <a:buFont typeface="+mj-lt"/>
              <a:buAutoNum type="arabicPeriod"/>
              <a:defRPr sz="1600" baseline="0">
                <a:latin typeface="Arial"/>
                <a:cs typeface="Arial"/>
              </a:defRPr>
            </a:lvl1pPr>
            <a:lvl2pPr marL="457200" indent="0">
              <a:buNone/>
              <a:defRPr sz="1400">
                <a:latin typeface="Arial"/>
                <a:cs typeface="Arial"/>
              </a:defRPr>
            </a:lvl2pPr>
            <a:lvl3pPr marL="914400" indent="0">
              <a:buNone/>
              <a:defRPr sz="1200">
                <a:latin typeface="Arial"/>
                <a:cs typeface="Arial"/>
              </a:defRPr>
            </a:lvl3pPr>
            <a:lvl4pPr marL="1371600" indent="0">
              <a:buNone/>
              <a:defRPr sz="1100">
                <a:latin typeface="Arial"/>
                <a:cs typeface="Arial"/>
              </a:defRPr>
            </a:lvl4pPr>
            <a:lvl5pPr marL="1828800" indent="0">
              <a:buNone/>
              <a:defRPr sz="1100"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Main Point</a:t>
            </a:r>
          </a:p>
          <a:p>
            <a:pPr lvl="0"/>
            <a:r>
              <a:rPr lang="en-CA" dirty="0"/>
              <a:t>Main Point</a:t>
            </a:r>
          </a:p>
          <a:p>
            <a:pPr lvl="0"/>
            <a:r>
              <a:rPr lang="en-CA" dirty="0"/>
              <a:t>Main Point</a:t>
            </a:r>
          </a:p>
          <a:p>
            <a:pPr lvl="0"/>
            <a:r>
              <a:rPr lang="en-CA" dirty="0"/>
              <a:t>Main Point</a:t>
            </a:r>
          </a:p>
          <a:p>
            <a:pPr lvl="0"/>
            <a:endParaRPr lang="en-CA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41403F"/>
                </a:solidFill>
              </a:rPr>
              <a:t>|  Project Title</a:t>
            </a:r>
          </a:p>
        </p:txBody>
      </p:sp>
    </p:spTree>
    <p:extLst>
      <p:ext uri="{BB962C8B-B14F-4D97-AF65-F5344CB8AC3E}">
        <p14:creationId xmlns:p14="http://schemas.microsoft.com/office/powerpoint/2010/main" val="2745771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Sub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no Mesmo Canto Lateral 7"/>
          <p:cNvSpPr/>
          <p:nvPr userDrawn="1"/>
        </p:nvSpPr>
        <p:spPr>
          <a:xfrm rot="10800000">
            <a:off x="502543" y="-1"/>
            <a:ext cx="653695" cy="127003"/>
          </a:xfrm>
          <a:prstGeom prst="round2SameRect">
            <a:avLst>
              <a:gd name="adj1" fmla="val 33214"/>
              <a:gd name="adj2" fmla="val 0"/>
            </a:avLst>
          </a:prstGeom>
          <a:solidFill>
            <a:srgbClr val="D92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02542" y="838970"/>
            <a:ext cx="8641458" cy="0"/>
          </a:xfrm>
          <a:prstGeom prst="line">
            <a:avLst/>
          </a:prstGeom>
          <a:ln>
            <a:solidFill>
              <a:srgbClr val="D9291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16501" y="291701"/>
            <a:ext cx="8640762" cy="54726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>
                <a:solidFill>
                  <a:srgbClr val="D9291B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15670" y="1504137"/>
            <a:ext cx="2864025" cy="4648027"/>
          </a:xfrm>
          <a:prstGeom prst="rect">
            <a:avLst/>
          </a:prstGeom>
        </p:spPr>
        <p:txBody>
          <a:bodyPr vert="horz"/>
          <a:lstStyle>
            <a:lvl1pPr marL="342900" indent="-342900">
              <a:lnSpc>
                <a:spcPts val="4520"/>
              </a:lnSpc>
              <a:buClr>
                <a:srgbClr val="D9291B"/>
              </a:buClr>
              <a:buFont typeface="+mj-lt"/>
              <a:buAutoNum type="arabicPeriod"/>
              <a:defRPr sz="1600" baseline="0">
                <a:latin typeface="Arial"/>
                <a:cs typeface="Arial"/>
              </a:defRPr>
            </a:lvl1pPr>
            <a:lvl2pPr marL="457200" indent="0">
              <a:buNone/>
              <a:defRPr sz="1400">
                <a:latin typeface="Arial"/>
                <a:cs typeface="Arial"/>
              </a:defRPr>
            </a:lvl2pPr>
            <a:lvl3pPr marL="914400" indent="0">
              <a:buNone/>
              <a:defRPr sz="1200">
                <a:latin typeface="Arial"/>
                <a:cs typeface="Arial"/>
              </a:defRPr>
            </a:lvl3pPr>
            <a:lvl4pPr marL="1371600" indent="0">
              <a:buNone/>
              <a:defRPr sz="1100">
                <a:latin typeface="Arial"/>
                <a:cs typeface="Arial"/>
              </a:defRPr>
            </a:lvl4pPr>
            <a:lvl5pPr marL="1828800" indent="0">
              <a:buNone/>
              <a:defRPr sz="1100"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Main Point</a:t>
            </a:r>
          </a:p>
          <a:p>
            <a:pPr lvl="0"/>
            <a:r>
              <a:rPr lang="en-CA" dirty="0"/>
              <a:t>Main Point</a:t>
            </a:r>
          </a:p>
          <a:p>
            <a:pPr lvl="0"/>
            <a:r>
              <a:rPr lang="en-CA" dirty="0"/>
              <a:t>Main Point</a:t>
            </a:r>
          </a:p>
          <a:p>
            <a:pPr lvl="0"/>
            <a:r>
              <a:rPr lang="en-CA" dirty="0"/>
              <a:t>Main Point</a:t>
            </a:r>
          </a:p>
          <a:p>
            <a:pPr lvl="0"/>
            <a:endParaRPr lang="en-CA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464640" y="1503964"/>
            <a:ext cx="3884613" cy="46482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4520"/>
              </a:lnSpc>
              <a:buNone/>
              <a:defRPr sz="1200" baseline="0">
                <a:solidFill>
                  <a:srgbClr val="413F41"/>
                </a:solidFill>
                <a:latin typeface="Arial"/>
                <a:cs typeface="Arial"/>
              </a:defRPr>
            </a:lvl1pPr>
            <a:lvl2pPr marL="457200" indent="0">
              <a:lnSpc>
                <a:spcPct val="200000"/>
              </a:lnSpc>
              <a:buNone/>
              <a:defRPr sz="1200">
                <a:latin typeface="Arial"/>
                <a:cs typeface="Arial"/>
              </a:defRPr>
            </a:lvl2pPr>
            <a:lvl3pPr marL="914400" indent="0">
              <a:lnSpc>
                <a:spcPct val="200000"/>
              </a:lnSpc>
              <a:buNone/>
              <a:defRPr sz="1200">
                <a:latin typeface="Arial"/>
                <a:cs typeface="Arial"/>
              </a:defRPr>
            </a:lvl3pPr>
            <a:lvl4pPr marL="1371600" indent="0">
              <a:lnSpc>
                <a:spcPct val="200000"/>
              </a:lnSpc>
              <a:buNone/>
              <a:defRPr sz="1200">
                <a:latin typeface="Arial"/>
                <a:cs typeface="Arial"/>
              </a:defRPr>
            </a:lvl4pPr>
            <a:lvl5pPr marL="1828800" indent="0">
              <a:lnSpc>
                <a:spcPct val="200000"/>
              </a:lnSpc>
              <a:buNone/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2.1 Sub Agenda Item</a:t>
            </a:r>
          </a:p>
          <a:p>
            <a:pPr lvl="0"/>
            <a:r>
              <a:rPr lang="en-CA" dirty="0"/>
              <a:t>2.2 Sub Agenda Item</a:t>
            </a:r>
          </a:p>
          <a:p>
            <a:pPr lvl="0"/>
            <a:r>
              <a:rPr lang="en-CA" dirty="0"/>
              <a:t>2.3 Sub Agenda Item</a:t>
            </a:r>
          </a:p>
          <a:p>
            <a:pPr lvl="0"/>
            <a:r>
              <a:rPr lang="en-CA" dirty="0"/>
              <a:t>2.4 Sub Agenda Item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41403F"/>
                </a:solidFill>
              </a:rPr>
              <a:t>|  Project Title</a:t>
            </a:r>
          </a:p>
        </p:txBody>
      </p:sp>
    </p:spTree>
    <p:extLst>
      <p:ext uri="{BB962C8B-B14F-4D97-AF65-F5344CB8AC3E}">
        <p14:creationId xmlns:p14="http://schemas.microsoft.com/office/powerpoint/2010/main" val="4057012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no Mesmo Canto Lateral 7"/>
          <p:cNvSpPr/>
          <p:nvPr userDrawn="1"/>
        </p:nvSpPr>
        <p:spPr>
          <a:xfrm rot="10800000">
            <a:off x="502543" y="-1"/>
            <a:ext cx="653695" cy="127003"/>
          </a:xfrm>
          <a:prstGeom prst="round2SameRect">
            <a:avLst>
              <a:gd name="adj1" fmla="val 33214"/>
              <a:gd name="adj2" fmla="val 0"/>
            </a:avLst>
          </a:prstGeom>
          <a:solidFill>
            <a:srgbClr val="D92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504505" y="1922128"/>
            <a:ext cx="3826503" cy="45719"/>
          </a:xfrm>
          <a:prstGeom prst="roundRect">
            <a:avLst>
              <a:gd name="adj" fmla="val 12289"/>
            </a:avLst>
          </a:prstGeom>
          <a:solidFill>
            <a:srgbClr val="BBE4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02542" y="838970"/>
            <a:ext cx="8641458" cy="0"/>
          </a:xfrm>
          <a:prstGeom prst="line">
            <a:avLst/>
          </a:prstGeom>
          <a:ln>
            <a:solidFill>
              <a:srgbClr val="D9291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16501" y="291701"/>
            <a:ext cx="8640762" cy="54726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>
                <a:solidFill>
                  <a:srgbClr val="D9291B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11949" y="1536590"/>
            <a:ext cx="3919059" cy="4559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>
                <a:solidFill>
                  <a:srgbClr val="413F4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11949" y="2132496"/>
            <a:ext cx="3919059" cy="3995012"/>
          </a:xfrm>
          <a:prstGeom prst="rect">
            <a:avLst/>
          </a:prstGeom>
        </p:spPr>
        <p:txBody>
          <a:bodyPr vert="horz"/>
          <a:lstStyle>
            <a:lvl1pPr marL="342900" indent="-342900" algn="l">
              <a:lnSpc>
                <a:spcPct val="150000"/>
              </a:lnSpc>
              <a:spcBef>
                <a:spcPts val="600"/>
              </a:spcBef>
              <a:buClr>
                <a:srgbClr val="CC0000"/>
              </a:buClr>
              <a:buSzPct val="150000"/>
              <a:buBlip>
                <a:blip r:embed="rId2"/>
              </a:buBlip>
              <a:defRPr sz="1600">
                <a:solidFill>
                  <a:srgbClr val="413F41"/>
                </a:solidFill>
                <a:latin typeface="Arial"/>
                <a:cs typeface="Arial"/>
              </a:defRPr>
            </a:lvl1pPr>
          </a:lstStyle>
          <a:p>
            <a:pPr marL="342900" indent="-342900" algn="l">
              <a:lnSpc>
                <a:spcPct val="150000"/>
              </a:lnSpc>
              <a:spcBef>
                <a:spcPts val="600"/>
              </a:spcBef>
              <a:buClr>
                <a:srgbClr val="CC0000"/>
              </a:buClr>
              <a:buSzPct val="150000"/>
              <a:buBlip>
                <a:blip r:embed="rId2"/>
              </a:buBlip>
            </a:pPr>
            <a:r>
              <a:rPr lang="en-US" sz="1600" dirty="0">
                <a:solidFill>
                  <a:srgbClr val="413F41"/>
                </a:solidFill>
                <a:latin typeface="Arial"/>
                <a:cs typeface="Arial"/>
              </a:rPr>
              <a:t>Main Point</a:t>
            </a:r>
          </a:p>
          <a:p>
            <a:pPr marL="800100" lvl="1" indent="-342900">
              <a:lnSpc>
                <a:spcPct val="150000"/>
              </a:lnSpc>
              <a:spcBef>
                <a:spcPts val="600"/>
              </a:spcBef>
              <a:buClr>
                <a:srgbClr val="CC0000"/>
              </a:buClr>
              <a:buSzPct val="150000"/>
              <a:buBlip>
                <a:blip r:embed="rId3"/>
              </a:buBlip>
            </a:pPr>
            <a:r>
              <a:rPr lang="en-US" sz="1400" dirty="0">
                <a:solidFill>
                  <a:srgbClr val="413F41"/>
                </a:solidFill>
                <a:latin typeface="Arial"/>
                <a:cs typeface="Arial"/>
              </a:rPr>
              <a:t>Main Point</a:t>
            </a:r>
          </a:p>
          <a:p>
            <a:pPr marL="1257300" lvl="2" indent="-342900">
              <a:lnSpc>
                <a:spcPct val="150000"/>
              </a:lnSpc>
              <a:spcBef>
                <a:spcPts val="600"/>
              </a:spcBef>
              <a:buClr>
                <a:srgbClr val="CC0000"/>
              </a:buClr>
              <a:buSzPct val="150000"/>
              <a:buBlip>
                <a:blip r:embed="rId3"/>
              </a:buBlip>
            </a:pPr>
            <a:r>
              <a:rPr lang="en-US" sz="1400" dirty="0">
                <a:solidFill>
                  <a:srgbClr val="413F41"/>
                </a:solidFill>
                <a:latin typeface="Arial"/>
                <a:cs typeface="Arial"/>
              </a:rPr>
              <a:t>Main Point</a:t>
            </a:r>
          </a:p>
        </p:txBody>
      </p:sp>
      <p:sp>
        <p:nvSpPr>
          <p:cNvPr id="16" name="Rounded Rectangle 15"/>
          <p:cNvSpPr/>
          <p:nvPr userDrawn="1"/>
        </p:nvSpPr>
        <p:spPr>
          <a:xfrm>
            <a:off x="4770575" y="1922128"/>
            <a:ext cx="3826503" cy="45719"/>
          </a:xfrm>
          <a:prstGeom prst="roundRect">
            <a:avLst>
              <a:gd name="adj" fmla="val 12289"/>
            </a:avLst>
          </a:prstGeom>
          <a:solidFill>
            <a:srgbClr val="BBE4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78019" y="1536590"/>
            <a:ext cx="3919059" cy="4559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>
                <a:solidFill>
                  <a:srgbClr val="413F4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678019" y="2132496"/>
            <a:ext cx="3919059" cy="3995012"/>
          </a:xfrm>
          <a:prstGeom prst="rect">
            <a:avLst/>
          </a:prstGeom>
        </p:spPr>
        <p:txBody>
          <a:bodyPr vert="horz"/>
          <a:lstStyle>
            <a:lvl1pPr marL="342900" indent="-342900" algn="l">
              <a:lnSpc>
                <a:spcPct val="150000"/>
              </a:lnSpc>
              <a:spcBef>
                <a:spcPts val="600"/>
              </a:spcBef>
              <a:buClr>
                <a:srgbClr val="CC0000"/>
              </a:buClr>
              <a:buSzPct val="150000"/>
              <a:buBlip>
                <a:blip r:embed="rId2"/>
              </a:buBlip>
              <a:defRPr sz="1600">
                <a:solidFill>
                  <a:srgbClr val="413F41"/>
                </a:solidFill>
                <a:latin typeface="Arial"/>
                <a:cs typeface="Arial"/>
              </a:defRPr>
            </a:lvl1pPr>
          </a:lstStyle>
          <a:p>
            <a:pPr marL="342900" indent="-342900" algn="l">
              <a:lnSpc>
                <a:spcPct val="150000"/>
              </a:lnSpc>
              <a:spcBef>
                <a:spcPts val="600"/>
              </a:spcBef>
              <a:buClr>
                <a:srgbClr val="CC0000"/>
              </a:buClr>
              <a:buSzPct val="150000"/>
              <a:buBlip>
                <a:blip r:embed="rId2"/>
              </a:buBlip>
            </a:pPr>
            <a:r>
              <a:rPr lang="en-US" sz="1600" dirty="0">
                <a:solidFill>
                  <a:srgbClr val="413F41"/>
                </a:solidFill>
                <a:latin typeface="Arial"/>
                <a:cs typeface="Arial"/>
              </a:rPr>
              <a:t>Main Point</a:t>
            </a:r>
          </a:p>
          <a:p>
            <a:pPr marL="800100" lvl="1" indent="-342900">
              <a:lnSpc>
                <a:spcPct val="150000"/>
              </a:lnSpc>
              <a:spcBef>
                <a:spcPts val="600"/>
              </a:spcBef>
              <a:buClr>
                <a:srgbClr val="CC0000"/>
              </a:buClr>
              <a:buSzPct val="150000"/>
              <a:buBlip>
                <a:blip r:embed="rId3"/>
              </a:buBlip>
            </a:pPr>
            <a:r>
              <a:rPr lang="en-US" sz="1400" dirty="0">
                <a:solidFill>
                  <a:srgbClr val="413F41"/>
                </a:solidFill>
                <a:latin typeface="Arial"/>
                <a:cs typeface="Arial"/>
              </a:rPr>
              <a:t>Main Point</a:t>
            </a:r>
          </a:p>
          <a:p>
            <a:pPr marL="1257300" lvl="2" indent="-342900">
              <a:lnSpc>
                <a:spcPct val="150000"/>
              </a:lnSpc>
              <a:spcBef>
                <a:spcPts val="600"/>
              </a:spcBef>
              <a:buClr>
                <a:srgbClr val="CC0000"/>
              </a:buClr>
              <a:buSzPct val="150000"/>
              <a:buBlip>
                <a:blip r:embed="rId3"/>
              </a:buBlip>
            </a:pPr>
            <a:r>
              <a:rPr lang="en-US" sz="1400" dirty="0">
                <a:solidFill>
                  <a:srgbClr val="413F41"/>
                </a:solidFill>
                <a:latin typeface="Arial"/>
                <a:cs typeface="Arial"/>
              </a:rPr>
              <a:t>Main Point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41403F"/>
                </a:solidFill>
              </a:rPr>
              <a:t>|  Project Title</a:t>
            </a:r>
          </a:p>
        </p:txBody>
      </p:sp>
    </p:spTree>
    <p:extLst>
      <p:ext uri="{BB962C8B-B14F-4D97-AF65-F5344CB8AC3E}">
        <p14:creationId xmlns:p14="http://schemas.microsoft.com/office/powerpoint/2010/main" val="660217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ription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02543" y="1554480"/>
            <a:ext cx="8102670" cy="4541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rial"/>
                <a:cs typeface="Arial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Arredondar Retângulo no Mesmo Canto Lateral 7"/>
          <p:cNvSpPr/>
          <p:nvPr userDrawn="1"/>
        </p:nvSpPr>
        <p:spPr>
          <a:xfrm rot="10800000">
            <a:off x="502543" y="-1"/>
            <a:ext cx="653695" cy="127003"/>
          </a:xfrm>
          <a:prstGeom prst="round2SameRect">
            <a:avLst>
              <a:gd name="adj1" fmla="val 33214"/>
              <a:gd name="adj2" fmla="val 0"/>
            </a:avLst>
          </a:prstGeom>
          <a:solidFill>
            <a:srgbClr val="D92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02542" y="838970"/>
            <a:ext cx="8641458" cy="0"/>
          </a:xfrm>
          <a:prstGeom prst="line">
            <a:avLst/>
          </a:prstGeom>
          <a:ln>
            <a:solidFill>
              <a:srgbClr val="D9291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316895" y="495685"/>
            <a:ext cx="3142679" cy="30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 baseline="0">
                <a:solidFill>
                  <a:srgbClr val="413F41"/>
                </a:solidFill>
                <a:latin typeface="Arial"/>
                <a:cs typeface="Arial"/>
              </a:defRPr>
            </a:lvl1pPr>
            <a:lvl2pPr marL="285725" indent="0">
              <a:buNone/>
              <a:defRPr/>
            </a:lvl2pPr>
            <a:lvl3pPr marL="627007" indent="0">
              <a:buNone/>
              <a:defRPr/>
            </a:lvl3pPr>
            <a:lvl4pPr marL="966702" indent="0">
              <a:buNone/>
              <a:defRPr/>
            </a:lvl4pPr>
            <a:lvl5pPr marL="1315920" indent="0">
              <a:buNone/>
              <a:defRPr/>
            </a:lvl5pPr>
          </a:lstStyle>
          <a:p>
            <a:pPr lvl="0"/>
            <a:r>
              <a:rPr lang="en-US" dirty="0"/>
              <a:t>#. Presentation chapter (Sentence case)</a:t>
            </a:r>
            <a:endParaRPr lang="en-CA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16501" y="291701"/>
            <a:ext cx="8640762" cy="54726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aseline="0">
                <a:solidFill>
                  <a:srgbClr val="D9291B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Description of Content or Subsection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416501" y="991371"/>
            <a:ext cx="8640762" cy="38464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D9291B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Insight derived from the information – Key message from the slide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41403F"/>
                </a:solidFill>
              </a:rPr>
              <a:t>|  Project Title</a:t>
            </a:r>
          </a:p>
        </p:txBody>
      </p:sp>
    </p:spTree>
    <p:extLst>
      <p:ext uri="{BB962C8B-B14F-4D97-AF65-F5344CB8AC3E}">
        <p14:creationId xmlns:p14="http://schemas.microsoft.com/office/powerpoint/2010/main" val="3144212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41403F"/>
                </a:solidFill>
              </a:rPr>
              <a:t>|  Project Title</a:t>
            </a:r>
          </a:p>
        </p:txBody>
      </p:sp>
    </p:spTree>
    <p:extLst>
      <p:ext uri="{BB962C8B-B14F-4D97-AF65-F5344CB8AC3E}">
        <p14:creationId xmlns:p14="http://schemas.microsoft.com/office/powerpoint/2010/main" val="290185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scription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02543" y="1089212"/>
            <a:ext cx="8102670" cy="5006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rial"/>
                <a:cs typeface="Arial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Arredondar Retângulo no Mesmo Canto Lateral 7"/>
          <p:cNvSpPr/>
          <p:nvPr userDrawn="1"/>
        </p:nvSpPr>
        <p:spPr>
          <a:xfrm rot="10800000">
            <a:off x="502543" y="-1"/>
            <a:ext cx="653695" cy="127003"/>
          </a:xfrm>
          <a:prstGeom prst="round2SameRect">
            <a:avLst>
              <a:gd name="adj1" fmla="val 33214"/>
              <a:gd name="adj2" fmla="val 0"/>
            </a:avLst>
          </a:prstGeom>
          <a:solidFill>
            <a:srgbClr val="D92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02542" y="838970"/>
            <a:ext cx="8641458" cy="0"/>
          </a:xfrm>
          <a:prstGeom prst="line">
            <a:avLst/>
          </a:prstGeom>
          <a:ln>
            <a:solidFill>
              <a:srgbClr val="D9291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16501" y="291701"/>
            <a:ext cx="8640762" cy="54726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aseline="0">
                <a:solidFill>
                  <a:srgbClr val="D9291B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Description of Content or Subsection</a:t>
            </a:r>
          </a:p>
        </p:txBody>
      </p:sp>
    </p:spTree>
    <p:extLst>
      <p:ext uri="{BB962C8B-B14F-4D97-AF65-F5344CB8AC3E}">
        <p14:creationId xmlns:p14="http://schemas.microsoft.com/office/powerpoint/2010/main" val="2887076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5"/>
          <p:cNvSpPr txBox="1">
            <a:spLocks/>
          </p:cNvSpPr>
          <p:nvPr userDrawn="1"/>
        </p:nvSpPr>
        <p:spPr>
          <a:xfrm>
            <a:off x="163981" y="6469382"/>
            <a:ext cx="529360" cy="362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AC59E-E353-40EF-9951-1A66137DDBF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413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13F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8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315110" y="6485640"/>
            <a:ext cx="1270000" cy="381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492803" y="646644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>
                <a:solidFill>
                  <a:srgbClr val="41403F"/>
                </a:solidFill>
              </a:rPr>
              <a:t>|  Project Title</a:t>
            </a:r>
          </a:p>
        </p:txBody>
      </p:sp>
    </p:spTree>
    <p:extLst>
      <p:ext uri="{BB962C8B-B14F-4D97-AF65-F5344CB8AC3E}">
        <p14:creationId xmlns:p14="http://schemas.microsoft.com/office/powerpoint/2010/main" val="115177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1" r:id="rId3"/>
    <p:sldLayoutId id="2147483663" r:id="rId4"/>
    <p:sldLayoutId id="2147483650" r:id="rId5"/>
    <p:sldLayoutId id="2147483665" r:id="rId6"/>
    <p:sldLayoutId id="2147483666" r:id="rId7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10" y="6485640"/>
            <a:ext cx="1270000" cy="381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413F41"/>
                </a:solidFill>
              </a:rPr>
              <a:t/>
            </a:r>
            <a:br>
              <a:rPr lang="en-US" dirty="0">
                <a:solidFill>
                  <a:srgbClr val="413F41"/>
                </a:solidFill>
              </a:rPr>
            </a:br>
            <a:r>
              <a:rPr lang="en-US" dirty="0">
                <a:solidFill>
                  <a:srgbClr val="413F41"/>
                </a:solidFill>
              </a:rPr>
              <a:t>VCC Awareness Event</a:t>
            </a:r>
          </a:p>
          <a:p>
            <a:endParaRPr lang="en-US" dirty="0"/>
          </a:p>
          <a:p>
            <a:r>
              <a:rPr lang="en-US" dirty="0"/>
              <a:t>John McClelland</a:t>
            </a:r>
          </a:p>
          <a:p>
            <a:r>
              <a:rPr lang="en-US" dirty="0"/>
              <a:t>Contact Centre Practice Leader</a:t>
            </a:r>
          </a:p>
          <a:p>
            <a:r>
              <a:rPr lang="en-US" dirty="0"/>
              <a:t>March 25th, 2015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134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Makes Wisdom WFO Unique</a:t>
            </a:r>
          </a:p>
        </p:txBody>
      </p:sp>
      <p:sp>
        <p:nvSpPr>
          <p:cNvPr id="9" name="Text Placeholder 8"/>
          <p:cNvSpPr txBox="1">
            <a:spLocks/>
          </p:cNvSpPr>
          <p:nvPr/>
        </p:nvSpPr>
        <p:spPr>
          <a:xfrm>
            <a:off x="416501" y="991371"/>
            <a:ext cx="8640762" cy="3846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D9291B"/>
                </a:solidFill>
                <a:latin typeface="Arial"/>
                <a:cs typeface="Arial"/>
              </a:rPr>
              <a:t>Network Level Processing - Cross Interval Forecasting 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379499"/>
              </p:ext>
            </p:extLst>
          </p:nvPr>
        </p:nvGraphicFramePr>
        <p:xfrm>
          <a:off x="528913" y="1516134"/>
          <a:ext cx="8020980" cy="4351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36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736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736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97013">
                <a:tc>
                  <a:txBody>
                    <a:bodyPr/>
                    <a:lstStyle/>
                    <a:p>
                      <a:r>
                        <a:rPr lang="en-US" dirty="0"/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Wisdom WFO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Interval Based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7013">
                <a:tc>
                  <a:txBody>
                    <a:bodyPr/>
                    <a:lstStyle/>
                    <a:p>
                      <a:r>
                        <a:rPr lang="en-US" b="1" i="0" dirty="0"/>
                        <a:t>Network Level 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kern="1200" dirty="0">
                          <a:effectLst/>
                        </a:rPr>
                        <a:t>Yes, Toll Free, IVR, ACD, VM, </a:t>
                      </a:r>
                      <a:r>
                        <a:rPr lang="en-US" sz="1800" b="1" i="0" kern="1200" dirty="0" smtClean="0">
                          <a:effectLst/>
                        </a:rPr>
                        <a:t>etc.</a:t>
                      </a:r>
                      <a:r>
                        <a:rPr lang="en-US" sz="1800" b="1" i="0" kern="1200" dirty="0">
                          <a:effectLst/>
                        </a:rPr>
                        <a:t>	</a:t>
                      </a:r>
                      <a:r>
                        <a:rPr lang="en-CA" b="1" i="0" dirty="0">
                          <a:effectLst/>
                        </a:rPr>
                        <a:t> </a:t>
                      </a:r>
                      <a:endParaRPr lang="en-US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kern="1200" dirty="0">
                          <a:effectLst/>
                        </a:rPr>
                        <a:t>ACD Queue Only</a:t>
                      </a:r>
                      <a:r>
                        <a:rPr lang="en-CA" b="1" i="0" dirty="0">
                          <a:effectLst/>
                        </a:rPr>
                        <a:t> </a:t>
                      </a:r>
                      <a:endParaRPr lang="en-US" b="1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7013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effectLst/>
                        </a:rPr>
                        <a:t>Backlogs</a:t>
                      </a:r>
                      <a:r>
                        <a:rPr lang="en-CA" dirty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effectLst/>
                        </a:rPr>
                        <a:t>Analyzes how to Clear Backlogs	</a:t>
                      </a:r>
                      <a:r>
                        <a:rPr lang="en-CA" dirty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effectLst/>
                        </a:rPr>
                        <a:t>No Information</a:t>
                      </a:r>
                      <a:r>
                        <a:rPr lang="en-CA" dirty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7013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effectLst/>
                        </a:rPr>
                        <a:t>Call Length</a:t>
                      </a:r>
                      <a:r>
                        <a:rPr lang="en-CA" dirty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effectLst/>
                        </a:rPr>
                        <a:t>Exact length of every call</a:t>
                      </a:r>
                      <a:r>
                        <a:rPr lang="en-CA" dirty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effectLst/>
                        </a:rPr>
                        <a:t>Averages only</a:t>
                      </a:r>
                      <a:endParaRPr lang="en-CA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7013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effectLst/>
                        </a:rPr>
                        <a:t>Call Spikes</a:t>
                      </a:r>
                      <a:r>
                        <a:rPr lang="en-CA" dirty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effectLst/>
                        </a:rPr>
                        <a:t>Detail Analysis</a:t>
                      </a:r>
                      <a:r>
                        <a:rPr lang="en-CA" dirty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effectLst/>
                        </a:rPr>
                        <a:t>Averages only</a:t>
                      </a:r>
                      <a:r>
                        <a:rPr lang="en-CA" dirty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97013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effectLst/>
                        </a:rPr>
                        <a:t>Calls Lasting Across Intervals</a:t>
                      </a:r>
                      <a:r>
                        <a:rPr lang="en-CA" b="1" dirty="0">
                          <a:effectLst/>
                        </a:rPr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effectLst/>
                        </a:rPr>
                        <a:t>Every Call Exactly</a:t>
                      </a:r>
                      <a:r>
                        <a:rPr lang="en-CA" b="1" dirty="0">
                          <a:effectLst/>
                        </a:rPr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effectLst/>
                        </a:rPr>
                        <a:t>Assume all calls end</a:t>
                      </a:r>
                      <a:r>
                        <a:rPr lang="en-CA" b="1" dirty="0">
                          <a:effectLst/>
                        </a:rPr>
                        <a:t> 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97013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effectLst/>
                        </a:rPr>
                        <a:t>Data Analysis	</a:t>
                      </a:r>
                      <a:r>
                        <a:rPr lang="en-CA" dirty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effectLst/>
                        </a:rPr>
                        <a:t>Continuous </a:t>
                      </a:r>
                    </a:p>
                    <a:p>
                      <a:r>
                        <a:rPr lang="en-US" sz="1800" kern="1200" dirty="0">
                          <a:effectLst/>
                        </a:rPr>
                        <a:t>(Second by Second)</a:t>
                      </a:r>
                      <a:r>
                        <a:rPr lang="en-CA" dirty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effectLst/>
                        </a:rPr>
                        <a:t>15 min. snap shot  </a:t>
                      </a:r>
                    </a:p>
                    <a:p>
                      <a:r>
                        <a:rPr lang="en-US" sz="1800" kern="1200" dirty="0">
                          <a:effectLst/>
                        </a:rPr>
                        <a:t>(2 values)</a:t>
                      </a:r>
                      <a:endParaRPr lang="en-CA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9921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_Transform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06" y="967989"/>
            <a:ext cx="8493966" cy="532102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Coordination </a:t>
            </a:r>
            <a:r>
              <a:rPr lang="en-US" dirty="0"/>
              <a:t>in Private Sector = Results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5743" y="1158684"/>
            <a:ext cx="242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699765" y="4822163"/>
            <a:ext cx="1629977" cy="380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2 Months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076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7878" y="1376012"/>
            <a:ext cx="8102670" cy="4811300"/>
          </a:xfrm>
        </p:spPr>
        <p:txBody>
          <a:bodyPr/>
          <a:lstStyle/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Better </a:t>
            </a:r>
            <a:r>
              <a:rPr lang="en-US" sz="2200" dirty="0" smtClean="0"/>
              <a:t>Coordination = Improved </a:t>
            </a:r>
            <a:r>
              <a:rPr lang="en-US" sz="2200" dirty="0" smtClean="0"/>
              <a:t>Service Levels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No Hiring Required 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200" dirty="0" smtClean="0"/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200" dirty="0" smtClean="0"/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200" dirty="0" smtClean="0"/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200" dirty="0" smtClean="0"/>
          </a:p>
          <a:p>
            <a:pPr lvl="1" indent="0">
              <a:buNone/>
            </a:pP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</a:rPr>
              <a:t>Daily Service levels before						    </a:t>
            </a:r>
            <a:r>
              <a:rPr lang="en-US" sz="2200" dirty="0" smtClean="0">
                <a:solidFill>
                  <a:srgbClr val="339A67"/>
                </a:solidFill>
              </a:rPr>
              <a:t>After</a:t>
            </a:r>
            <a:endParaRPr lang="en-CA" sz="2000" dirty="0">
              <a:solidFill>
                <a:srgbClr val="339A6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Coordination in Government = Results</a:t>
            </a:r>
          </a:p>
        </p:txBody>
      </p:sp>
      <p:sp>
        <p:nvSpPr>
          <p:cNvPr id="5" name="Text Placeholder 8"/>
          <p:cNvSpPr txBox="1">
            <a:spLocks/>
          </p:cNvSpPr>
          <p:nvPr/>
        </p:nvSpPr>
        <p:spPr>
          <a:xfrm>
            <a:off x="416501" y="991371"/>
            <a:ext cx="8640762" cy="3846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D9291B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srgbClr val="D9291B"/>
                </a:solidFill>
                <a:latin typeface="Arial"/>
                <a:cs typeface="Arial"/>
              </a:rPr>
              <a:t>Government Call Centre Improvements: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3" b="24529"/>
          <a:stretch>
            <a:fillRect/>
          </a:stretch>
        </p:blipFill>
        <p:spPr bwMode="auto">
          <a:xfrm>
            <a:off x="553378" y="2544277"/>
            <a:ext cx="8001000" cy="2758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865848" y="5122780"/>
            <a:ext cx="169933" cy="153749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642213" y="3466612"/>
            <a:ext cx="169933" cy="153749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10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7878" y="1708809"/>
            <a:ext cx="8102670" cy="2291114"/>
          </a:xfrm>
        </p:spPr>
        <p:txBody>
          <a:bodyPr/>
          <a:lstStyle/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Labor </a:t>
            </a:r>
            <a:r>
              <a:rPr lang="en-US" sz="2200" dirty="0"/>
              <a:t>Productivity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Attendance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Complaints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Agent Moral</a:t>
            </a:r>
          </a:p>
          <a:p>
            <a:endParaRPr lang="en-CA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Coordination in Government = Results</a:t>
            </a:r>
          </a:p>
        </p:txBody>
      </p:sp>
      <p:sp>
        <p:nvSpPr>
          <p:cNvPr id="5" name="Text Placeholder 8"/>
          <p:cNvSpPr txBox="1">
            <a:spLocks/>
          </p:cNvSpPr>
          <p:nvPr/>
        </p:nvSpPr>
        <p:spPr>
          <a:xfrm>
            <a:off x="416501" y="991371"/>
            <a:ext cx="8640762" cy="3846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D9291B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srgbClr val="D9291B"/>
                </a:solidFill>
                <a:latin typeface="Arial"/>
                <a:cs typeface="Arial"/>
              </a:rPr>
              <a:t>Government Call Centre Improvements:</a:t>
            </a:r>
          </a:p>
        </p:txBody>
      </p:sp>
      <p:sp>
        <p:nvSpPr>
          <p:cNvPr id="7" name="Rectangle 6"/>
          <p:cNvSpPr/>
          <p:nvPr/>
        </p:nvSpPr>
        <p:spPr>
          <a:xfrm>
            <a:off x="3528465" y="1728235"/>
            <a:ext cx="4940188" cy="1649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585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First Call Resolution</a:t>
            </a:r>
          </a:p>
          <a:p>
            <a:pPr marL="108585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Preparedness</a:t>
            </a:r>
          </a:p>
          <a:p>
            <a:pPr marL="108585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Management/Union Relations</a:t>
            </a:r>
          </a:p>
          <a:p>
            <a:pPr marL="108585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Wait time Consistency</a:t>
            </a:r>
          </a:p>
        </p:txBody>
      </p:sp>
    </p:spTree>
    <p:extLst>
      <p:ext uri="{BB962C8B-B14F-4D97-AF65-F5344CB8AC3E}">
        <p14:creationId xmlns:p14="http://schemas.microsoft.com/office/powerpoint/2010/main" val="2027280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02543" y="1225048"/>
            <a:ext cx="8102670" cy="5006788"/>
          </a:xfrm>
        </p:spPr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sz="2200" dirty="0"/>
              <a:t>Collect Historical Data / Call Center </a:t>
            </a:r>
            <a:r>
              <a:rPr lang="en-US" sz="2200" dirty="0" smtClean="0"/>
              <a:t>Details</a:t>
            </a:r>
          </a:p>
          <a:p>
            <a:pPr marL="171450" indent="-171450">
              <a:buFont typeface="Arial"/>
              <a:buChar char="•"/>
            </a:pPr>
            <a:endParaRPr lang="en-US" sz="2200" dirty="0" smtClean="0"/>
          </a:p>
          <a:p>
            <a:pPr marL="171450" indent="-171450">
              <a:buFont typeface="Arial"/>
              <a:buChar char="•"/>
            </a:pPr>
            <a:r>
              <a:rPr lang="en-US" sz="2200" dirty="0" smtClean="0"/>
              <a:t>Create Basis Days / Automatic Basis Days</a:t>
            </a:r>
          </a:p>
          <a:p>
            <a:pPr marL="171450" indent="-171450">
              <a:buFont typeface="Arial"/>
              <a:buChar char="•"/>
            </a:pPr>
            <a:endParaRPr lang="en-US" sz="2200" dirty="0"/>
          </a:p>
          <a:p>
            <a:pPr marL="171450" indent="-171450">
              <a:buFont typeface="Arial"/>
              <a:buChar char="•"/>
            </a:pPr>
            <a:r>
              <a:rPr lang="en-US" sz="2200" dirty="0" smtClean="0"/>
              <a:t>Choose Appropriate Service Level</a:t>
            </a:r>
          </a:p>
          <a:p>
            <a:pPr marL="171450" indent="-171450">
              <a:buFont typeface="Arial"/>
              <a:buChar char="•"/>
            </a:pPr>
            <a:endParaRPr lang="en-US" sz="2200" dirty="0"/>
          </a:p>
          <a:p>
            <a:pPr marL="171450" indent="-171450">
              <a:buFont typeface="Arial"/>
              <a:buChar char="•"/>
            </a:pPr>
            <a:r>
              <a:rPr lang="en-US" sz="2200" dirty="0" smtClean="0"/>
              <a:t>Choose Risk Preparedness </a:t>
            </a:r>
          </a:p>
          <a:p>
            <a:pPr marL="171450" indent="-171450">
              <a:buFont typeface="Arial"/>
              <a:buChar char="•"/>
            </a:pPr>
            <a:endParaRPr lang="en-US" sz="2200" dirty="0"/>
          </a:p>
          <a:p>
            <a:pPr marL="171450" indent="-171450">
              <a:buFont typeface="Arial"/>
              <a:buChar char="•"/>
            </a:pPr>
            <a:endParaRPr lang="en-US" sz="2200" dirty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Turning Data Into a Forecast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172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Turning Data Into a Forecast</a:t>
            </a:r>
            <a:endParaRPr lang="en-US" dirty="0"/>
          </a:p>
        </p:txBody>
      </p:sp>
      <p:pic>
        <p:nvPicPr>
          <p:cNvPr id="6" name="Picture 5" descr="captur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01" y="1285871"/>
            <a:ext cx="9144000" cy="405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58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02543" y="1431567"/>
            <a:ext cx="8102670" cy="4774299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2000" dirty="0"/>
              <a:t>Phone/Off Phone synchronization:</a:t>
            </a:r>
          </a:p>
          <a:p>
            <a:pPr marL="914400" lvl="1" indent="-171450">
              <a:buFont typeface="Arial" panose="020B0604020202020204" pitchFamily="34" charset="0"/>
              <a:buChar char="•"/>
            </a:pPr>
            <a:r>
              <a:rPr lang="en-CA" sz="2200" dirty="0"/>
              <a:t>Phone forecast satisfied first</a:t>
            </a:r>
          </a:p>
          <a:p>
            <a:pPr marL="914400" lvl="1" indent="-171450">
              <a:buFont typeface="Arial" panose="020B0604020202020204" pitchFamily="34" charset="0"/>
              <a:buChar char="•"/>
            </a:pPr>
            <a:r>
              <a:rPr lang="en-CA" sz="2200" dirty="0"/>
              <a:t>Off phone work assigned to each agent to fill the buffer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2000" dirty="0"/>
              <a:t>Automatic Cross Service Coordination:</a:t>
            </a:r>
          </a:p>
          <a:p>
            <a:pPr marL="914400" lvl="1" indent="-171450">
              <a:buFont typeface="Arial" panose="020B0604020202020204" pitchFamily="34" charset="0"/>
              <a:buChar char="•"/>
            </a:pPr>
            <a:r>
              <a:rPr lang="en-CA" sz="2200" dirty="0"/>
              <a:t>Pockets of staffing shortages in one group, are filled using surpluses from a linked group</a:t>
            </a:r>
          </a:p>
          <a:p>
            <a:pPr marL="914400" lvl="1" indent="-171450">
              <a:buFont typeface="Arial" panose="020B0604020202020204" pitchFamily="34" charset="0"/>
              <a:buChar char="•"/>
            </a:pPr>
            <a:r>
              <a:rPr lang="en-CA" sz="2200" dirty="0"/>
              <a:t>The helper agents see work segments on their schedule telling them when to switch queues.</a:t>
            </a:r>
            <a:br>
              <a:rPr lang="en-CA" sz="2200" dirty="0"/>
            </a:br>
            <a:endParaRPr lang="en-CA" sz="2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2000" dirty="0"/>
              <a:t>Coordination of distinct Call Centers in a common campaign.</a:t>
            </a:r>
            <a:endParaRPr lang="en-CA" sz="2200" dirty="0"/>
          </a:p>
          <a:p>
            <a:pPr marL="914400" lvl="1" indent="-171450">
              <a:buFont typeface="Arial" panose="020B0604020202020204" pitchFamily="34" charset="0"/>
              <a:buChar char="•"/>
            </a:pPr>
            <a:endParaRPr lang="en-CA" sz="2200" dirty="0"/>
          </a:p>
          <a:p>
            <a:pPr lvl="1" indent="0">
              <a:buNone/>
            </a:pPr>
            <a:endParaRPr lang="en-CA" sz="2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 smtClean="0"/>
              <a:t>Scheduling across Channels </a:t>
            </a:r>
            <a:endParaRPr lang="en-CA" dirty="0"/>
          </a:p>
        </p:txBody>
      </p:sp>
      <p:sp>
        <p:nvSpPr>
          <p:cNvPr id="5" name="Text Placeholder 8"/>
          <p:cNvSpPr txBox="1">
            <a:spLocks/>
          </p:cNvSpPr>
          <p:nvPr/>
        </p:nvSpPr>
        <p:spPr>
          <a:xfrm>
            <a:off x="416501" y="991371"/>
            <a:ext cx="8640762" cy="3846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D9291B"/>
                </a:solidFill>
                <a:latin typeface="Arial"/>
                <a:cs typeface="Arial"/>
              </a:rPr>
              <a:t>Intricate coordination across phones, paper, email. Across Queues.  Across Organizations</a:t>
            </a:r>
          </a:p>
        </p:txBody>
      </p:sp>
    </p:spTree>
    <p:extLst>
      <p:ext uri="{BB962C8B-B14F-4D97-AF65-F5344CB8AC3E}">
        <p14:creationId xmlns:p14="http://schemas.microsoft.com/office/powerpoint/2010/main" val="2025424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/>
              <a:t>Designed for Government</a:t>
            </a:r>
            <a:endParaRPr lang="en-CA" dirty="0"/>
          </a:p>
        </p:txBody>
      </p:sp>
      <p:sp>
        <p:nvSpPr>
          <p:cNvPr id="5" name="Text Placeholder 8"/>
          <p:cNvSpPr txBox="1">
            <a:spLocks/>
          </p:cNvSpPr>
          <p:nvPr/>
        </p:nvSpPr>
        <p:spPr>
          <a:xfrm>
            <a:off x="416501" y="991371"/>
            <a:ext cx="8640762" cy="3846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D9291B"/>
                </a:solidFill>
                <a:latin typeface="Arial"/>
                <a:cs typeface="Arial"/>
              </a:rPr>
              <a:t>Real Information Makes Everything Easy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8656"/>
          <a:stretch/>
        </p:blipFill>
        <p:spPr>
          <a:xfrm>
            <a:off x="334184" y="1528412"/>
            <a:ext cx="8809816" cy="393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36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/>
              <a:t>Designed for Government</a:t>
            </a:r>
            <a:endParaRPr lang="en-CA" dirty="0"/>
          </a:p>
        </p:txBody>
      </p:sp>
      <p:sp>
        <p:nvSpPr>
          <p:cNvPr id="5" name="Text Placeholder 8"/>
          <p:cNvSpPr txBox="1">
            <a:spLocks/>
          </p:cNvSpPr>
          <p:nvPr/>
        </p:nvSpPr>
        <p:spPr>
          <a:xfrm>
            <a:off x="416501" y="991371"/>
            <a:ext cx="8640762" cy="3846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D9291B"/>
                </a:solidFill>
                <a:latin typeface="Arial"/>
                <a:cs typeface="Arial"/>
              </a:rPr>
              <a:t>Real Information Makes Everything Easy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2091"/>
          <a:stretch/>
        </p:blipFill>
        <p:spPr>
          <a:xfrm>
            <a:off x="23812" y="2257425"/>
            <a:ext cx="9096375" cy="253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66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 smtClean="0"/>
              <a:t>Designed for Government</a:t>
            </a:r>
            <a:endParaRPr lang="en-CA" dirty="0"/>
          </a:p>
        </p:txBody>
      </p:sp>
      <p:sp>
        <p:nvSpPr>
          <p:cNvPr id="5" name="Text Placeholder 8"/>
          <p:cNvSpPr txBox="1">
            <a:spLocks/>
          </p:cNvSpPr>
          <p:nvPr/>
        </p:nvSpPr>
        <p:spPr>
          <a:xfrm>
            <a:off x="416501" y="991371"/>
            <a:ext cx="8640762" cy="3846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D9291B"/>
                </a:solidFill>
                <a:latin typeface="Arial"/>
                <a:cs typeface="Arial"/>
              </a:rPr>
              <a:t>Plan meetings, events and training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63" y="1528412"/>
            <a:ext cx="817245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77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Add Slides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Rogers Slides</a:t>
            </a:r>
          </a:p>
        </p:txBody>
      </p:sp>
    </p:spTree>
    <p:extLst>
      <p:ext uri="{BB962C8B-B14F-4D97-AF65-F5344CB8AC3E}">
        <p14:creationId xmlns:p14="http://schemas.microsoft.com/office/powerpoint/2010/main" val="2581029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 smtClean="0"/>
              <a:t>Designed </a:t>
            </a:r>
            <a:r>
              <a:rPr lang="en-CA" dirty="0"/>
              <a:t>for Government</a:t>
            </a:r>
          </a:p>
        </p:txBody>
      </p:sp>
      <p:sp>
        <p:nvSpPr>
          <p:cNvPr id="5" name="Text Placeholder 8"/>
          <p:cNvSpPr txBox="1">
            <a:spLocks/>
          </p:cNvSpPr>
          <p:nvPr/>
        </p:nvSpPr>
        <p:spPr>
          <a:xfrm>
            <a:off x="416501" y="991371"/>
            <a:ext cx="8640762" cy="3846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D9291B"/>
                </a:solidFill>
                <a:latin typeface="Arial"/>
                <a:cs typeface="Arial"/>
              </a:rPr>
              <a:t>Real Information Makes Everything Easy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1285875"/>
            <a:ext cx="82105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231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 smtClean="0"/>
              <a:t>Designed </a:t>
            </a:r>
            <a:r>
              <a:rPr lang="en-CA" dirty="0"/>
              <a:t>for Government</a:t>
            </a:r>
          </a:p>
        </p:txBody>
      </p:sp>
      <p:sp>
        <p:nvSpPr>
          <p:cNvPr id="5" name="Text Placeholder 8"/>
          <p:cNvSpPr txBox="1">
            <a:spLocks/>
          </p:cNvSpPr>
          <p:nvPr/>
        </p:nvSpPr>
        <p:spPr>
          <a:xfrm>
            <a:off x="416501" y="991371"/>
            <a:ext cx="8640762" cy="3846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D9291B"/>
                </a:solidFill>
                <a:latin typeface="Arial"/>
                <a:cs typeface="Arial"/>
              </a:rPr>
              <a:t>Real Information Makes Everything Easy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75" y="1248576"/>
            <a:ext cx="7193820" cy="519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75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/>
              <a:t>Designed for Government</a:t>
            </a:r>
            <a:endParaRPr lang="en-CA" dirty="0"/>
          </a:p>
        </p:txBody>
      </p:sp>
      <p:sp>
        <p:nvSpPr>
          <p:cNvPr id="5" name="Text Placeholder 8"/>
          <p:cNvSpPr txBox="1">
            <a:spLocks/>
          </p:cNvSpPr>
          <p:nvPr/>
        </p:nvSpPr>
        <p:spPr>
          <a:xfrm>
            <a:off x="416501" y="991371"/>
            <a:ext cx="8640762" cy="3846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D9291B"/>
                </a:solidFill>
                <a:latin typeface="Arial"/>
                <a:cs typeface="Arial"/>
              </a:rPr>
              <a:t>Real Information Makes Everything Easy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01" y="1731695"/>
            <a:ext cx="8432954" cy="30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15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 smtClean="0"/>
              <a:t>Designed </a:t>
            </a:r>
            <a:r>
              <a:rPr lang="en-CA" dirty="0"/>
              <a:t>for Government</a:t>
            </a:r>
          </a:p>
        </p:txBody>
      </p:sp>
      <p:sp>
        <p:nvSpPr>
          <p:cNvPr id="5" name="Text Placeholder 8"/>
          <p:cNvSpPr txBox="1">
            <a:spLocks/>
          </p:cNvSpPr>
          <p:nvPr/>
        </p:nvSpPr>
        <p:spPr>
          <a:xfrm>
            <a:off x="416501" y="991371"/>
            <a:ext cx="8640762" cy="3846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D9291B"/>
                </a:solidFill>
                <a:latin typeface="Arial"/>
                <a:cs typeface="Arial"/>
              </a:rPr>
              <a:t> </a:t>
            </a:r>
            <a:r>
              <a:rPr lang="en-US" sz="1400" dirty="0" smtClean="0">
                <a:solidFill>
                  <a:srgbClr val="D9291B"/>
                </a:solidFill>
                <a:latin typeface="Arial"/>
                <a:cs typeface="Arial"/>
              </a:rPr>
              <a:t>Dashboard</a:t>
            </a:r>
            <a:endParaRPr lang="en-US" sz="1400" dirty="0">
              <a:solidFill>
                <a:srgbClr val="D9291B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3494" y="1471105"/>
            <a:ext cx="82053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Customizable for agents / supervisors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Quick overview of daily schedule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Links to most visited pages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Quick and customizable reporting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917893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 smtClean="0"/>
              <a:t>Designed </a:t>
            </a:r>
            <a:r>
              <a:rPr lang="en-CA" dirty="0"/>
              <a:t>for Government</a:t>
            </a:r>
          </a:p>
        </p:txBody>
      </p:sp>
      <p:sp>
        <p:nvSpPr>
          <p:cNvPr id="5" name="Text Placeholder 8"/>
          <p:cNvSpPr txBox="1">
            <a:spLocks/>
          </p:cNvSpPr>
          <p:nvPr/>
        </p:nvSpPr>
        <p:spPr>
          <a:xfrm>
            <a:off x="416501" y="991371"/>
            <a:ext cx="8640762" cy="3846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D9291B"/>
                </a:solidFill>
                <a:latin typeface="Arial"/>
                <a:cs typeface="Arial"/>
              </a:rPr>
              <a:t>Reporting - Dashboard</a:t>
            </a:r>
            <a:endParaRPr lang="en-US" sz="1400" dirty="0">
              <a:solidFill>
                <a:srgbClr val="D9291B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3494" y="1471105"/>
            <a:ext cx="82053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latin typeface="Calibri" charset="0"/>
              </a:rPr>
              <a:t>Corporate, Real-Time, Custom reports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Calibri" charset="0"/>
              </a:rPr>
              <a:t>All aspects customizable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Calibri" charset="0"/>
              </a:rPr>
              <a:t>Tabs tailors to permission levels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Calibri" charset="0"/>
              </a:rPr>
              <a:t>Data directly linked to report server</a:t>
            </a:r>
            <a:endParaRPr lang="en-US" sz="24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9301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 smtClean="0"/>
              <a:t>Designed </a:t>
            </a:r>
            <a:r>
              <a:rPr lang="en-CA" dirty="0"/>
              <a:t>for Government</a:t>
            </a:r>
          </a:p>
        </p:txBody>
      </p:sp>
      <p:sp>
        <p:nvSpPr>
          <p:cNvPr id="5" name="Text Placeholder 8"/>
          <p:cNvSpPr txBox="1">
            <a:spLocks/>
          </p:cNvSpPr>
          <p:nvPr/>
        </p:nvSpPr>
        <p:spPr>
          <a:xfrm>
            <a:off x="416501" y="991371"/>
            <a:ext cx="8640762" cy="3846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D9291B"/>
                </a:solidFill>
                <a:latin typeface="Arial"/>
                <a:cs typeface="Arial"/>
              </a:rPr>
              <a:t> </a:t>
            </a:r>
            <a:r>
              <a:rPr lang="en-US" sz="1400" dirty="0" smtClean="0">
                <a:solidFill>
                  <a:srgbClr val="D9291B"/>
                </a:solidFill>
                <a:latin typeface="Arial"/>
                <a:cs typeface="Arial"/>
              </a:rPr>
              <a:t>Reporting</a:t>
            </a:r>
            <a:endParaRPr lang="en-US" sz="1400" dirty="0">
              <a:solidFill>
                <a:srgbClr val="D9291B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3494" y="1471105"/>
            <a:ext cx="82053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latin typeface="Calibri" charset="0"/>
              </a:rPr>
              <a:t>Easy to use, flexible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Calibri" charset="0"/>
              </a:rPr>
              <a:t>Over 100 available reports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Calibri" charset="0"/>
              </a:rPr>
              <a:t>Pivot data available to customize reports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Calibri" charset="0"/>
              </a:rPr>
              <a:t>Real time excel reports available2</a:t>
            </a:r>
            <a:endParaRPr lang="en-US" sz="24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2750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 smtClean="0"/>
              <a:t>Designed </a:t>
            </a:r>
            <a:r>
              <a:rPr lang="en-CA" dirty="0"/>
              <a:t>for Government</a:t>
            </a:r>
          </a:p>
        </p:txBody>
      </p:sp>
      <p:sp>
        <p:nvSpPr>
          <p:cNvPr id="5" name="Text Placeholder 8"/>
          <p:cNvSpPr txBox="1">
            <a:spLocks/>
          </p:cNvSpPr>
          <p:nvPr/>
        </p:nvSpPr>
        <p:spPr>
          <a:xfrm>
            <a:off x="416501" y="991371"/>
            <a:ext cx="8640762" cy="3846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D9291B"/>
                </a:solidFill>
                <a:latin typeface="Arial"/>
                <a:cs typeface="Arial"/>
              </a:rPr>
              <a:t> Easy for Agents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41" y="1918038"/>
            <a:ext cx="8130182" cy="298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92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 smtClean="0"/>
              <a:t>Designed </a:t>
            </a:r>
            <a:r>
              <a:rPr lang="en-CA" dirty="0"/>
              <a:t>for Government</a:t>
            </a:r>
          </a:p>
        </p:txBody>
      </p:sp>
      <p:sp>
        <p:nvSpPr>
          <p:cNvPr id="5" name="Text Placeholder 8"/>
          <p:cNvSpPr txBox="1">
            <a:spLocks/>
          </p:cNvSpPr>
          <p:nvPr/>
        </p:nvSpPr>
        <p:spPr>
          <a:xfrm>
            <a:off x="416501" y="991371"/>
            <a:ext cx="8640762" cy="3846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D9291B"/>
                </a:solidFill>
                <a:latin typeface="Arial"/>
                <a:cs typeface="Arial"/>
              </a:rPr>
              <a:t> Easy for Agents</a:t>
            </a: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02543" y="1376012"/>
            <a:ext cx="8102670" cy="873574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2000" dirty="0"/>
              <a:t>Agents see who they are co-scheduled with</a:t>
            </a:r>
          </a:p>
        </p:txBody>
      </p:sp>
      <p:pic>
        <p:nvPicPr>
          <p:cNvPr id="2" name="Picture 1" descr="shiftviewto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63" y="1957538"/>
            <a:ext cx="8646369" cy="348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4698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 smtClean="0"/>
              <a:t>Designed </a:t>
            </a:r>
            <a:r>
              <a:rPr lang="en-CA" dirty="0"/>
              <a:t>for Government</a:t>
            </a:r>
          </a:p>
        </p:txBody>
      </p:sp>
      <p:sp>
        <p:nvSpPr>
          <p:cNvPr id="5" name="Text Placeholder 8"/>
          <p:cNvSpPr txBox="1">
            <a:spLocks/>
          </p:cNvSpPr>
          <p:nvPr/>
        </p:nvSpPr>
        <p:spPr>
          <a:xfrm>
            <a:off x="416501" y="991371"/>
            <a:ext cx="8640762" cy="3846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D9291B"/>
                </a:solidFill>
                <a:latin typeface="Arial"/>
                <a:cs typeface="Arial"/>
              </a:rPr>
              <a:t> Easy for Agents</a:t>
            </a: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02543" y="1376012"/>
            <a:ext cx="8102670" cy="1213440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2000" dirty="0"/>
              <a:t>Agents can select the friends they like to share breaks with</a:t>
            </a:r>
          </a:p>
        </p:txBody>
      </p:sp>
      <p:pic>
        <p:nvPicPr>
          <p:cNvPr id="8" name="Picture 7" descr="friend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93" y="1903763"/>
            <a:ext cx="7079362" cy="435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6325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 smtClean="0"/>
              <a:t>Designed </a:t>
            </a:r>
            <a:r>
              <a:rPr lang="en-CA" dirty="0"/>
              <a:t>for Government</a:t>
            </a:r>
          </a:p>
        </p:txBody>
      </p:sp>
      <p:sp>
        <p:nvSpPr>
          <p:cNvPr id="5" name="Text Placeholder 8"/>
          <p:cNvSpPr txBox="1">
            <a:spLocks/>
          </p:cNvSpPr>
          <p:nvPr/>
        </p:nvSpPr>
        <p:spPr>
          <a:xfrm>
            <a:off x="416501" y="991371"/>
            <a:ext cx="8640762" cy="3846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D9291B"/>
                </a:solidFill>
                <a:latin typeface="Arial"/>
                <a:cs typeface="Arial"/>
              </a:rPr>
              <a:t> Easy for Agents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94" y="1528412"/>
            <a:ext cx="7029492" cy="454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96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454983" y="4126767"/>
            <a:ext cx="4566998" cy="1777938"/>
          </a:xfrm>
        </p:spPr>
        <p:txBody>
          <a:bodyPr/>
          <a:lstStyle/>
          <a:p>
            <a:pPr algn="ctr"/>
            <a:r>
              <a:rPr lang="en-US" sz="1000" dirty="0"/>
              <a:t>Presented by: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Marietta Davis</a:t>
            </a:r>
          </a:p>
          <a:p>
            <a:pPr algn="ctr"/>
            <a:r>
              <a:rPr lang="en-US" b="1" dirty="0"/>
              <a:t>Nathaniel </a:t>
            </a:r>
            <a:r>
              <a:rPr lang="en-US" b="1" dirty="0" err="1"/>
              <a:t>Adefowora</a:t>
            </a:r>
            <a:endParaRPr lang="en-US" b="1" dirty="0"/>
          </a:p>
          <a:p>
            <a:pPr algn="ctr"/>
            <a:r>
              <a:rPr lang="en-US" b="1" dirty="0"/>
              <a:t>Trevor </a:t>
            </a:r>
            <a:r>
              <a:rPr lang="en-US" b="1" dirty="0" err="1"/>
              <a:t>Helmus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Our Team</a:t>
            </a:r>
            <a:endParaRPr lang="en-CA" dirty="0"/>
          </a:p>
        </p:txBody>
      </p:sp>
      <p:pic>
        <p:nvPicPr>
          <p:cNvPr id="2" name="Picture 1" descr="WisdomWFO-Yellow-20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983" y="1480500"/>
            <a:ext cx="4572000" cy="222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684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 smtClean="0"/>
              <a:t>Designed </a:t>
            </a:r>
            <a:r>
              <a:rPr lang="en-CA" dirty="0"/>
              <a:t>for Government</a:t>
            </a:r>
          </a:p>
        </p:txBody>
      </p:sp>
      <p:sp>
        <p:nvSpPr>
          <p:cNvPr id="5" name="Text Placeholder 8"/>
          <p:cNvSpPr txBox="1">
            <a:spLocks/>
          </p:cNvSpPr>
          <p:nvPr/>
        </p:nvSpPr>
        <p:spPr>
          <a:xfrm>
            <a:off x="416501" y="991371"/>
            <a:ext cx="8640762" cy="3846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D9291B"/>
                </a:solidFill>
                <a:latin typeface="Arial"/>
                <a:cs typeface="Arial"/>
              </a:rPr>
              <a:t> Easy for Agents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38" y="1690477"/>
            <a:ext cx="8924925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627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 smtClean="0"/>
              <a:t>Designed </a:t>
            </a:r>
            <a:r>
              <a:rPr lang="en-CA" dirty="0"/>
              <a:t>for Government</a:t>
            </a:r>
          </a:p>
        </p:txBody>
      </p:sp>
      <p:sp>
        <p:nvSpPr>
          <p:cNvPr id="5" name="Text Placeholder 8"/>
          <p:cNvSpPr txBox="1">
            <a:spLocks/>
          </p:cNvSpPr>
          <p:nvPr/>
        </p:nvSpPr>
        <p:spPr>
          <a:xfrm>
            <a:off x="416501" y="991371"/>
            <a:ext cx="8640762" cy="3846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D9291B"/>
                </a:solidFill>
                <a:latin typeface="Arial"/>
                <a:cs typeface="Arial"/>
              </a:rPr>
              <a:t> Easy for Agents</a:t>
            </a: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1291222"/>
              </p:ext>
            </p:extLst>
          </p:nvPr>
        </p:nvGraphicFramePr>
        <p:xfrm>
          <a:off x="416501" y="2057400"/>
          <a:ext cx="76962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9" name="Bitmap Image" r:id="rId3" imgW="4828571" imgH="676369" progId="Paint.Picture">
                  <p:embed/>
                </p:oleObj>
              </mc:Choice>
              <mc:Fallback>
                <p:oleObj name="Bitmap Image" r:id="rId3" imgW="4828571" imgH="67636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2238"/>
                      <a:stretch>
                        <a:fillRect/>
                      </a:stretch>
                    </p:blipFill>
                    <p:spPr bwMode="auto">
                      <a:xfrm>
                        <a:off x="416501" y="2057400"/>
                        <a:ext cx="76962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chemeClr val="bg2">
                                  <a:alpha val="50000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02543" y="1528412"/>
            <a:ext cx="8102670" cy="4742914"/>
          </a:xfrm>
        </p:spPr>
        <p:txBody>
          <a:bodyPr/>
          <a:lstStyle/>
          <a:p>
            <a:r>
              <a:rPr lang="en-CA" sz="2000" dirty="0"/>
              <a:t>Intelligent Adherence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Fair</a:t>
            </a:r>
          </a:p>
          <a:p>
            <a:pPr marL="914400" lvl="1" indent="-171450">
              <a:buFont typeface="Arial" panose="020B0604020202020204" pitchFamily="34" charset="0"/>
              <a:buChar char="•"/>
            </a:pPr>
            <a:r>
              <a:rPr lang="en-US" sz="2200" dirty="0"/>
              <a:t>100% Adherence is achievable for diligent agents</a:t>
            </a:r>
          </a:p>
          <a:p>
            <a:pPr marL="914400" lvl="1" indent="-171450">
              <a:buFont typeface="Arial" panose="020B0604020202020204" pitchFamily="34" charset="0"/>
              <a:buChar char="•"/>
            </a:pPr>
            <a:r>
              <a:rPr lang="en-US" sz="2200" dirty="0"/>
              <a:t>Agents are not penalized arbitrarily</a:t>
            </a:r>
          </a:p>
          <a:p>
            <a:pPr marL="914400" lvl="1" indent="-171450">
              <a:buFont typeface="Arial" panose="020B0604020202020204" pitchFamily="34" charset="0"/>
              <a:buChar char="•"/>
            </a:pPr>
            <a:r>
              <a:rPr lang="en-US" sz="2200" dirty="0"/>
              <a:t>Agents may break early/late without penalty</a:t>
            </a:r>
          </a:p>
          <a:p>
            <a:pPr marL="914400" lvl="1" indent="-171450">
              <a:buFont typeface="Arial" panose="020B0604020202020204" pitchFamily="34" charset="0"/>
              <a:buChar char="•"/>
            </a:pPr>
            <a:r>
              <a:rPr lang="en-US" sz="2200" dirty="0"/>
              <a:t>Agents like it and believe in it</a:t>
            </a:r>
          </a:p>
          <a:p>
            <a:pPr marL="914400" lvl="1" indent="-171450">
              <a:buFont typeface="Arial" panose="020B0604020202020204" pitchFamily="34" charset="0"/>
              <a:buChar char="•"/>
            </a:pPr>
            <a:r>
              <a:rPr lang="en-US" sz="2200" dirty="0"/>
              <a:t>Frees supervisor time</a:t>
            </a:r>
          </a:p>
          <a:p>
            <a:pPr marL="914400" lvl="1" indent="-171450">
              <a:buFont typeface="Arial" panose="020B0604020202020204" pitchFamily="34" charset="0"/>
              <a:buChar char="•"/>
            </a:pPr>
            <a:r>
              <a:rPr lang="en-US" sz="2200" dirty="0"/>
              <a:t>Agents are free to fully service each caller</a:t>
            </a:r>
          </a:p>
        </p:txBody>
      </p:sp>
    </p:spTree>
    <p:extLst>
      <p:ext uri="{BB962C8B-B14F-4D97-AF65-F5344CB8AC3E}">
        <p14:creationId xmlns:p14="http://schemas.microsoft.com/office/powerpoint/2010/main" val="25021642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02543" y="1497027"/>
            <a:ext cx="8102670" cy="477429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10.3 x ROI annually  (1000% IRR)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Surpassed the break even point in less than 1 week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9.1% increase in Total Talk Time Productivity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10% reduction in repeat callers conversations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Net productivity gain between 10% and 20%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$1.50M annual productivity savings 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Calculation: $50K agent Salary * 10% * 300 FTE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$360K savings from centralized scheduling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1 forecaster/scheduler now does the work of 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$1.86M total annual savings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Operating cost of $15,000 per month ($180K/year)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$5000 Daily Savings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CA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/>
              <a:t>Designed for Government</a:t>
            </a:r>
          </a:p>
        </p:txBody>
      </p:sp>
      <p:sp>
        <p:nvSpPr>
          <p:cNvPr id="5" name="Text Placeholder 8"/>
          <p:cNvSpPr txBox="1">
            <a:spLocks/>
          </p:cNvSpPr>
          <p:nvPr/>
        </p:nvSpPr>
        <p:spPr>
          <a:xfrm>
            <a:off x="416501" y="991371"/>
            <a:ext cx="8640762" cy="3846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D9291B"/>
                </a:solidFill>
                <a:latin typeface="Arial"/>
                <a:cs typeface="Arial"/>
              </a:rPr>
              <a:t>Government Call Center Experienced Strong ROI Results  </a:t>
            </a:r>
          </a:p>
        </p:txBody>
      </p:sp>
    </p:spTree>
    <p:extLst>
      <p:ext uri="{BB962C8B-B14F-4D97-AF65-F5344CB8AC3E}">
        <p14:creationId xmlns:p14="http://schemas.microsoft.com/office/powerpoint/2010/main" val="2938812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02543" y="1497027"/>
            <a:ext cx="8102670" cy="477429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Labour</a:t>
            </a:r>
            <a:r>
              <a:rPr lang="en-US" sz="2000" dirty="0"/>
              <a:t> Optimization Results: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10% CC Labor Reduction Y1, Same in Y2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 25% reduction in cloud licensing requirements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 SL improvement  between 2x and 70x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 Results equivalent to 25% hiring with no hiring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Infrastructure Optimization Results: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 63% reduction in queuing costs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 25% reduction in overall port requirements 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 25% reduction in overall toll free minutes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Happy Callers, Happy Agents, Happy Executives.</a:t>
            </a:r>
          </a:p>
          <a:p>
            <a:endParaRPr lang="en-CA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/>
              <a:t>Designed for Government</a:t>
            </a:r>
          </a:p>
        </p:txBody>
      </p:sp>
      <p:sp>
        <p:nvSpPr>
          <p:cNvPr id="5" name="Text Placeholder 8"/>
          <p:cNvSpPr txBox="1">
            <a:spLocks/>
          </p:cNvSpPr>
          <p:nvPr/>
        </p:nvSpPr>
        <p:spPr>
          <a:xfrm>
            <a:off x="416501" y="991371"/>
            <a:ext cx="8640762" cy="3846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D9291B"/>
                </a:solidFill>
                <a:latin typeface="Arial"/>
                <a:cs typeface="Arial"/>
              </a:rPr>
              <a:t>Rapid, Broadly Based and Sustained Improvements</a:t>
            </a:r>
          </a:p>
        </p:txBody>
      </p:sp>
    </p:spTree>
    <p:extLst>
      <p:ext uri="{BB962C8B-B14F-4D97-AF65-F5344CB8AC3E}">
        <p14:creationId xmlns:p14="http://schemas.microsoft.com/office/powerpoint/2010/main" val="404653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/>
              <a:t>Agenda Items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1949" y="2213129"/>
            <a:ext cx="3919059" cy="3995012"/>
          </a:xfrm>
        </p:spPr>
        <p:txBody>
          <a:bodyPr/>
          <a:lstStyle/>
          <a:p>
            <a:r>
              <a:rPr lang="en-CA" dirty="0"/>
              <a:t>Introductions</a:t>
            </a:r>
          </a:p>
          <a:p>
            <a:r>
              <a:rPr lang="en-CA" dirty="0"/>
              <a:t>What Makes Wisdom WFO Unique</a:t>
            </a:r>
          </a:p>
          <a:p>
            <a:r>
              <a:rPr lang="en-CA" dirty="0"/>
              <a:t>Designed For Government</a:t>
            </a:r>
          </a:p>
          <a:p>
            <a:r>
              <a:rPr lang="en-CA" dirty="0"/>
              <a:t>Implementation</a:t>
            </a:r>
          </a:p>
          <a:p>
            <a:r>
              <a:rPr lang="en-CA" dirty="0"/>
              <a:t>Training</a:t>
            </a:r>
          </a:p>
          <a:p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CA" dirty="0"/>
              <a:t>Forecasting</a:t>
            </a:r>
          </a:p>
          <a:p>
            <a:r>
              <a:rPr lang="en-CA" dirty="0"/>
              <a:t>Scheduling </a:t>
            </a:r>
          </a:p>
          <a:p>
            <a:r>
              <a:rPr lang="en-CA" dirty="0"/>
              <a:t>Agent Tools</a:t>
            </a:r>
          </a:p>
          <a:p>
            <a:r>
              <a:rPr lang="en-CA" dirty="0"/>
              <a:t>Reporting / Dashboard </a:t>
            </a:r>
          </a:p>
          <a:p>
            <a:r>
              <a:rPr lang="en-CA" dirty="0"/>
              <a:t>Cost Benefits </a:t>
            </a:r>
          </a:p>
          <a:p>
            <a:pPr marL="0" indent="0">
              <a:buNone/>
            </a:pPr>
            <a:endParaRPr lang="en-CA" dirty="0"/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95115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713082" y="1184297"/>
            <a:ext cx="8102670" cy="5006788"/>
          </a:xfrm>
        </p:spPr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sz="2000" dirty="0"/>
              <a:t>Canadian Company Based in </a:t>
            </a:r>
            <a:r>
              <a:rPr lang="en-US" sz="2000" dirty="0" smtClean="0"/>
              <a:t>Ottawa</a:t>
            </a:r>
          </a:p>
          <a:p>
            <a:pPr marL="171450" indent="-171450">
              <a:buFont typeface="Arial"/>
              <a:buChar char="•"/>
            </a:pPr>
            <a:endParaRPr lang="en-US" sz="2000" dirty="0"/>
          </a:p>
          <a:p>
            <a:pPr marL="171450" indent="-171450">
              <a:buFont typeface="Arial"/>
              <a:buChar char="•"/>
            </a:pPr>
            <a:r>
              <a:rPr lang="en-US" sz="2000" dirty="0"/>
              <a:t>US Sales Based in </a:t>
            </a:r>
            <a:r>
              <a:rPr lang="en-US" sz="2000" dirty="0" smtClean="0"/>
              <a:t>Texas</a:t>
            </a:r>
          </a:p>
          <a:p>
            <a:pPr marL="171450" indent="-171450">
              <a:buFont typeface="Arial"/>
              <a:buChar char="•"/>
            </a:pPr>
            <a:endParaRPr lang="en-US" sz="2000" dirty="0"/>
          </a:p>
          <a:p>
            <a:pPr marL="171450" indent="-171450">
              <a:buFont typeface="Arial"/>
              <a:buChar char="•"/>
            </a:pPr>
            <a:r>
              <a:rPr lang="en-US" sz="2000" dirty="0"/>
              <a:t>Incorporated in </a:t>
            </a:r>
            <a:r>
              <a:rPr lang="en-US" sz="2000" dirty="0" smtClean="0"/>
              <a:t>2003</a:t>
            </a:r>
          </a:p>
          <a:p>
            <a:pPr marL="171450" indent="-171450">
              <a:buFont typeface="Arial"/>
              <a:buChar char="•"/>
            </a:pPr>
            <a:endParaRPr lang="en-US" sz="2000" dirty="0"/>
          </a:p>
          <a:p>
            <a:pPr marL="171450" lvl="1" indent="-17145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Operating in Canadian Government since </a:t>
            </a:r>
            <a:r>
              <a:rPr lang="en-US" sz="2000" dirty="0" smtClean="0">
                <a:latin typeface="Arial"/>
                <a:cs typeface="Arial"/>
              </a:rPr>
              <a:t>2010</a:t>
            </a:r>
          </a:p>
          <a:p>
            <a:pPr marL="171450" lvl="1" indent="-171450">
              <a:buFont typeface="Arial"/>
              <a:buChar char="•"/>
            </a:pPr>
            <a:endParaRPr lang="en-US" sz="2000" dirty="0"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n-US" sz="2000" dirty="0"/>
              <a:t>Diverse Customer Base</a:t>
            </a:r>
          </a:p>
          <a:p>
            <a:pPr marL="1028700" lvl="1">
              <a:buFont typeface="Wingdings" charset="2"/>
              <a:buChar char="§"/>
            </a:pPr>
            <a:r>
              <a:rPr lang="en-US" sz="2000" dirty="0"/>
              <a:t>Health Care</a:t>
            </a:r>
          </a:p>
          <a:p>
            <a:pPr marL="1028700" lvl="1">
              <a:buFont typeface="Wingdings" charset="2"/>
              <a:buChar char="§"/>
            </a:pPr>
            <a:r>
              <a:rPr lang="en-US" sz="2000" dirty="0"/>
              <a:t>Government</a:t>
            </a:r>
          </a:p>
          <a:p>
            <a:pPr marL="1028700" lvl="1">
              <a:buFont typeface="Wingdings" charset="2"/>
              <a:buChar char="§"/>
            </a:pPr>
            <a:r>
              <a:rPr lang="en-US" sz="2000" dirty="0"/>
              <a:t>Banking</a:t>
            </a:r>
          </a:p>
          <a:p>
            <a:pPr marL="1028700" lvl="1">
              <a:buFont typeface="Wingdings" charset="2"/>
              <a:buChar char="§"/>
            </a:pPr>
            <a:r>
              <a:rPr lang="en-US" sz="2000" dirty="0"/>
              <a:t>Media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Who We Are</a:t>
            </a:r>
          </a:p>
        </p:txBody>
      </p:sp>
    </p:spTree>
    <p:extLst>
      <p:ext uri="{BB962C8B-B14F-4D97-AF65-F5344CB8AC3E}">
        <p14:creationId xmlns:p14="http://schemas.microsoft.com/office/powerpoint/2010/main" val="1052618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My Day in Montreal</a:t>
            </a:r>
          </a:p>
        </p:txBody>
      </p:sp>
      <p:pic>
        <p:nvPicPr>
          <p:cNvPr id="5" name="Picture 4" descr="smoked meat sandwi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99" y="1021295"/>
            <a:ext cx="7588436" cy="5220844"/>
          </a:xfrm>
          <a:prstGeom prst="rect">
            <a:avLst/>
          </a:prstGeom>
        </p:spPr>
      </p:pic>
      <p:pic>
        <p:nvPicPr>
          <p:cNvPr id="6" name="Picture 5" descr="dun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40" y="1211465"/>
            <a:ext cx="1728972" cy="103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06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My Day in Montreal</a:t>
            </a:r>
          </a:p>
        </p:txBody>
      </p:sp>
      <p:pic>
        <p:nvPicPr>
          <p:cNvPr id="4" name="Traffic Solution 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288" y="1148018"/>
            <a:ext cx="8641424" cy="486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661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Truth about </a:t>
            </a:r>
            <a:r>
              <a:rPr lang="en-US" dirty="0" smtClean="0"/>
              <a:t>Traffic</a:t>
            </a:r>
            <a:r>
              <a:rPr lang="en-US" dirty="0"/>
              <a:t>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5743" y="1158684"/>
            <a:ext cx="242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95743" y="1158684"/>
            <a:ext cx="798712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/>
              <a:t>Coordination is a bigger problem than the number of cars</a:t>
            </a:r>
          </a:p>
          <a:p>
            <a:pPr marL="285750" indent="-285750">
              <a:buFont typeface="Arial"/>
              <a:buChar char="•"/>
            </a:pPr>
            <a:endParaRPr lang="en-US" sz="2200" dirty="0"/>
          </a:p>
          <a:p>
            <a:pPr marL="285750" indent="-285750">
              <a:buFont typeface="Arial"/>
              <a:buChar char="•"/>
            </a:pPr>
            <a:r>
              <a:rPr lang="en-US" sz="2200" dirty="0"/>
              <a:t>When traffic backs up, it cascades into gridlock</a:t>
            </a:r>
          </a:p>
          <a:p>
            <a:pPr marL="285750" indent="-285750">
              <a:buFont typeface="Arial"/>
              <a:buChar char="•"/>
            </a:pPr>
            <a:endParaRPr lang="en-CA" sz="2200" dirty="0"/>
          </a:p>
          <a:p>
            <a:pPr marL="285750" indent="-285750">
              <a:buFont typeface="Arial"/>
              <a:buChar char="•"/>
            </a:pPr>
            <a:r>
              <a:rPr lang="en-US" sz="2200" dirty="0"/>
              <a:t>Gridlock takes hours to clear</a:t>
            </a:r>
            <a:r>
              <a:rPr lang="en-CA" sz="2200" dirty="0"/>
              <a:t> </a:t>
            </a:r>
            <a:r>
              <a:rPr lang="en-US" sz="2200" dirty="0"/>
              <a:t> </a:t>
            </a:r>
          </a:p>
          <a:p>
            <a:pPr marL="285750" indent="-285750">
              <a:buFont typeface="Arial"/>
              <a:buChar char="•"/>
            </a:pPr>
            <a:endParaRPr lang="en-US" sz="2200" dirty="0"/>
          </a:p>
          <a:p>
            <a:pPr marL="285750" indent="-285750">
              <a:buFont typeface="Arial"/>
              <a:buChar char="•"/>
            </a:pPr>
            <a:r>
              <a:rPr lang="en-US" sz="2200" dirty="0"/>
              <a:t>Traffic jams that we look at right now, may be the result of</a:t>
            </a:r>
          </a:p>
          <a:p>
            <a:r>
              <a:rPr lang="en-US" sz="2200" dirty="0"/>
              <a:t>     something that happened hours before</a:t>
            </a:r>
          </a:p>
          <a:p>
            <a:endParaRPr lang="en-US" sz="2200" dirty="0"/>
          </a:p>
          <a:p>
            <a:pPr marL="285750" indent="-285750">
              <a:buFont typeface="Arial"/>
              <a:buChar char="•"/>
            </a:pPr>
            <a:r>
              <a:rPr lang="en-US" sz="2200" dirty="0"/>
              <a:t>Looking at a snapshot of the traffic jam doesn’t show the cause</a:t>
            </a:r>
          </a:p>
          <a:p>
            <a:endParaRPr lang="en-US" sz="2200" dirty="0"/>
          </a:p>
          <a:p>
            <a:pPr marL="285750" indent="-285750">
              <a:buFont typeface="Arial"/>
              <a:buChar char="•"/>
            </a:pPr>
            <a:r>
              <a:rPr lang="en-US" sz="2200" dirty="0"/>
              <a:t>With better coordination, more cars, flow faster through the same streets</a:t>
            </a:r>
            <a:r>
              <a:rPr lang="en-CA" sz="2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0063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Also </a:t>
            </a:r>
            <a:r>
              <a:rPr lang="en-US" dirty="0"/>
              <a:t>True in Call Centers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5743" y="1158684"/>
            <a:ext cx="242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95743" y="1158684"/>
            <a:ext cx="7987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CA" dirty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5742" y="1158684"/>
            <a:ext cx="820535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/>
              <a:t>Just one or two interval with not enough agents can cause long queues to cascade across the rest of the day</a:t>
            </a:r>
          </a:p>
          <a:p>
            <a:pPr marL="285750" indent="-285750">
              <a:buFont typeface="Arial"/>
              <a:buChar char="•"/>
            </a:pPr>
            <a:endParaRPr lang="en-CA" sz="2200" dirty="0"/>
          </a:p>
          <a:p>
            <a:pPr marL="285750" indent="-285750">
              <a:buFont typeface="Arial"/>
              <a:buChar char="•"/>
            </a:pPr>
            <a:r>
              <a:rPr lang="en-US" sz="2200" dirty="0"/>
              <a:t>Once the queues get long, it can take hours to clear</a:t>
            </a:r>
            <a:r>
              <a:rPr lang="en-CA" sz="2200" dirty="0"/>
              <a:t> </a:t>
            </a:r>
          </a:p>
          <a:p>
            <a:pPr marL="285750" indent="-285750">
              <a:buFont typeface="Arial"/>
              <a:buChar char="•"/>
            </a:pPr>
            <a:endParaRPr lang="en-CA" sz="2200" dirty="0"/>
          </a:p>
          <a:p>
            <a:pPr marL="285750" indent="-285750">
              <a:buFont typeface="Arial"/>
              <a:buChar char="•"/>
            </a:pPr>
            <a:r>
              <a:rPr lang="en-CA" sz="2200" dirty="0"/>
              <a:t>If the Queues are long now, its often rooted in what happened much earlier in the day </a:t>
            </a:r>
            <a:r>
              <a:rPr lang="en-US" sz="2200" dirty="0"/>
              <a:t> </a:t>
            </a:r>
          </a:p>
          <a:p>
            <a:endParaRPr lang="en-US" sz="2200" dirty="0"/>
          </a:p>
          <a:p>
            <a:pPr marL="285750" indent="-285750">
              <a:buFont typeface="Arial"/>
              <a:buChar char="•"/>
            </a:pPr>
            <a:r>
              <a:rPr lang="en-US" sz="2200" dirty="0"/>
              <a:t>Precise scheduling of agents helps calls to flow through swiftly</a:t>
            </a:r>
          </a:p>
          <a:p>
            <a:endParaRPr lang="en-US" sz="2200" dirty="0"/>
          </a:p>
          <a:p>
            <a:pPr marL="285750" indent="-285750">
              <a:buFont typeface="Arial"/>
              <a:buChar char="•"/>
            </a:pPr>
            <a:r>
              <a:rPr lang="en-US" sz="2200" dirty="0"/>
              <a:t>If calls are congested, then </a:t>
            </a:r>
            <a:r>
              <a:rPr lang="en-US" sz="2200" dirty="0" smtClean="0"/>
              <a:t>data snapshots do not help</a:t>
            </a:r>
            <a:endParaRPr lang="en-CA" sz="2200" dirty="0"/>
          </a:p>
        </p:txBody>
      </p:sp>
    </p:spTree>
    <p:extLst>
      <p:ext uri="{BB962C8B-B14F-4D97-AF65-F5344CB8AC3E}">
        <p14:creationId xmlns:p14="http://schemas.microsoft.com/office/powerpoint/2010/main" val="1802279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OGERS">
      <a:dk1>
        <a:srgbClr val="414042"/>
      </a:dk1>
      <a:lt1>
        <a:sysClr val="window" lastClr="FFFFFF"/>
      </a:lt1>
      <a:dk2>
        <a:srgbClr val="DA291C"/>
      </a:dk2>
      <a:lt2>
        <a:srgbClr val="00AEC7"/>
      </a:lt2>
      <a:accent1>
        <a:srgbClr val="74CEE0"/>
      </a:accent1>
      <a:accent2>
        <a:srgbClr val="BBE4ED"/>
      </a:accent2>
      <a:accent3>
        <a:srgbClr val="FFBF3F"/>
      </a:accent3>
      <a:accent4>
        <a:srgbClr val="414042"/>
      </a:accent4>
      <a:accent5>
        <a:srgbClr val="4BACC6"/>
      </a:accent5>
      <a:accent6>
        <a:srgbClr val="DA291C"/>
      </a:accent6>
      <a:hlink>
        <a:srgbClr val="414042"/>
      </a:hlink>
      <a:folHlink>
        <a:srgbClr val="DA291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33F53D2C7EC64AA86F1BFD44BB67B8" ma:contentTypeVersion="1" ma:contentTypeDescription="Create a new document." ma:contentTypeScope="" ma:versionID="12163278723a469570668b742e54ebfa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a447206dab0015f8b9f8924535193e8c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34DA2491-C231-4D53-8B6E-1693256D88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4EF257E-02EE-4BE0-A62C-60E3C58B992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2E8DF9-5F76-4DA0-AD58-A3F67F106E0B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7021</TotalTime>
  <Words>899</Words>
  <Application>Microsoft Macintosh PowerPoint</Application>
  <PresentationFormat>On-screen Show (4:3)</PresentationFormat>
  <Paragraphs>216</Paragraphs>
  <Slides>33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Rogers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Tracy Craig</dc:creator>
  <cp:lastModifiedBy>Michaela</cp:lastModifiedBy>
  <cp:revision>261</cp:revision>
  <dcterms:created xsi:type="dcterms:W3CDTF">2015-02-11T20:20:28Z</dcterms:created>
  <dcterms:modified xsi:type="dcterms:W3CDTF">2016-10-25T21:48:38Z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0x0101008533F53D2C7EC64AA86F1BFD44BB67B8</vt:lpwstr>
  </property>
</Properties>
</file>